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64" r:id="rId2"/>
    <p:sldId id="291" r:id="rId3"/>
    <p:sldId id="310" r:id="rId4"/>
    <p:sldId id="306" r:id="rId5"/>
    <p:sldId id="294" r:id="rId6"/>
    <p:sldId id="295" r:id="rId7"/>
    <p:sldId id="296" r:id="rId8"/>
    <p:sldId id="307" r:id="rId9"/>
    <p:sldId id="298" r:id="rId10"/>
    <p:sldId id="299" r:id="rId11"/>
    <p:sldId id="305" r:id="rId12"/>
    <p:sldId id="301" r:id="rId13"/>
    <p:sldId id="300" r:id="rId14"/>
    <p:sldId id="303" r:id="rId15"/>
    <p:sldId id="312" r:id="rId16"/>
    <p:sldId id="304" r:id="rId17"/>
    <p:sldId id="309" r:id="rId18"/>
    <p:sldId id="297" r:id="rId19"/>
    <p:sldId id="308" r:id="rId20"/>
    <p:sldId id="311" r:id="rId21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51" autoAdjust="0"/>
    <p:restoredTop sz="94728" autoAdjust="0"/>
  </p:normalViewPr>
  <p:slideViewPr>
    <p:cSldViewPr>
      <p:cViewPr varScale="1">
        <p:scale>
          <a:sx n="110" d="100"/>
          <a:sy n="110" d="100"/>
        </p:scale>
        <p:origin x="126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9788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8638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A707E59-0719-4846-9723-44EDE2BB42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8704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C011DC-FDC0-4848-9423-D3C218CC6F79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 smtClean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2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CCBAB0-CE34-47EA-B7C4-A6DA84D2C1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9341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D7830F-B73D-483A-86F5-DAF23BD035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61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81A6B-9175-45F3-89B4-E45E20E3E8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5671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04C801-21FA-4E3D-81B2-BD15D7697D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70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Corbel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Corbel" pitchFamily="34" charset="0"/>
                <a:cs typeface="Calibri" pitchFamily="34" charset="0"/>
              </a:defRPr>
            </a:lvl1pPr>
            <a:lvl2pPr>
              <a:defRPr sz="2400">
                <a:latin typeface="Corbel" pitchFamily="34" charset="0"/>
                <a:cs typeface="Calibri" pitchFamily="34" charset="0"/>
              </a:defRPr>
            </a:lvl2pPr>
            <a:lvl3pPr>
              <a:defRPr sz="2000">
                <a:latin typeface="Corbel" pitchFamily="34" charset="0"/>
                <a:cs typeface="Calibri" pitchFamily="34" charset="0"/>
              </a:defRPr>
            </a:lvl3pPr>
            <a:lvl4pPr>
              <a:defRPr sz="1800">
                <a:latin typeface="Corbel" pitchFamily="34" charset="0"/>
                <a:cs typeface="Calibri" pitchFamily="34" charset="0"/>
              </a:defRPr>
            </a:lvl4pPr>
            <a:lvl5pPr>
              <a:defRPr sz="1800">
                <a:latin typeface="Corbel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1FD94-992F-4CB2-AF3E-ECFB9D8DC2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7433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820D13-0C7E-4176-AF4E-A80D235ECB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514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09E26-7464-4969-87B3-84FFF5B4D0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1124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9D0AD-D9CE-413E-9FFC-A4E976296C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84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476F3-F43D-4D70-A385-98C5C6032B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40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0227E-D10F-4E2A-B5AC-D5BF48B4F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7212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76370C-A1D6-4B3C-B3D0-37B2F68B87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5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C3465-24EF-4284-939A-A18884C801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18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CDE3E01-F121-44FA-B027-0C6BFC0CB4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fgate.com/search/?action=search&amp;channel=bayarea&amp;inlineLink=1&amp;searchindex=gsa&amp;query=%22Modesto+Junior+College%22" TargetMode="External"/><Relationship Id="rId13" Type="http://schemas.openxmlformats.org/officeDocument/2006/relationships/hyperlink" Target="http://www.sfgate.com/search/?action=search&amp;channel=bayarea&amp;inlineLink=1&amp;searchindex=gsa&amp;query=%22Shasta+College%22" TargetMode="External"/><Relationship Id="rId3" Type="http://schemas.openxmlformats.org/officeDocument/2006/relationships/hyperlink" Target="http://www.sfgate.com/search/?action=search&amp;channel=bayarea&amp;inlineLink=1&amp;searchindex=gsa&amp;query=%22Bakersfield+College%22" TargetMode="External"/><Relationship Id="rId7" Type="http://schemas.openxmlformats.org/officeDocument/2006/relationships/hyperlink" Target="http://www.sfgate.com/search/?action=search&amp;channel=bayarea&amp;inlineLink=1&amp;searchindex=gsa&amp;query=%22Mira+Costa+College%22" TargetMode="External"/><Relationship Id="rId12" Type="http://schemas.openxmlformats.org/officeDocument/2006/relationships/hyperlink" Target="http://www.sfgate.com/search/?action=search&amp;channel=bayarea&amp;inlineLink=1&amp;searchindex=gsa&amp;query=%22Santa+Monica+College%22" TargetMode="External"/><Relationship Id="rId2" Type="http://schemas.openxmlformats.org/officeDocument/2006/relationships/hyperlink" Target="http://www.sfgate.com/search/?action=search&amp;channel=bayarea&amp;inlineLink=1&amp;searchindex=gsa&amp;query=%22Antelope+Valley+College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fgate.com/search/?action=search&amp;channel=bayarea&amp;inlineLink=1&amp;searchindex=gsa&amp;query=%22Angeles+College%22" TargetMode="External"/><Relationship Id="rId11" Type="http://schemas.openxmlformats.org/officeDocument/2006/relationships/hyperlink" Target="http://www.sfgate.com/search/?action=search&amp;channel=bayarea&amp;inlineLink=1&amp;searchindex=gsa&amp;query=%22Santa+Ana+College%22" TargetMode="External"/><Relationship Id="rId5" Type="http://schemas.openxmlformats.org/officeDocument/2006/relationships/hyperlink" Target="http://www.sfgate.com/search/?action=search&amp;channel=bayarea&amp;inlineLink=1&amp;searchindex=gsa&amp;query=%22Cypress+College%22" TargetMode="External"/><Relationship Id="rId10" Type="http://schemas.openxmlformats.org/officeDocument/2006/relationships/hyperlink" Target="http://www.sfgate.com/search/?action=search&amp;channel=bayarea&amp;inlineLink=1&amp;searchindex=gsa&amp;query=%22Mesa+College%22" TargetMode="External"/><Relationship Id="rId4" Type="http://schemas.openxmlformats.org/officeDocument/2006/relationships/hyperlink" Target="http://www.sfgate.com/search/?action=search&amp;channel=bayarea&amp;inlineLink=1&amp;searchindex=gsa&amp;query=%22Crafton+Hills+College%22" TargetMode="External"/><Relationship Id="rId9" Type="http://schemas.openxmlformats.org/officeDocument/2006/relationships/hyperlink" Target="http://www.sfgate.com/search/?action=search&amp;channel=bayarea&amp;inlineLink=1&amp;searchindex=gsa&amp;query=%22Rio+Hondo+College%22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laedc.org/wp-content/uploads/2014/10/High-Tech-in-LA_20141006_FF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350" y="255588"/>
            <a:ext cx="8070850" cy="1079500"/>
          </a:xfrm>
        </p:spPr>
        <p:txBody>
          <a:bodyPr/>
          <a:lstStyle/>
          <a:p>
            <a:pPr algn="r" eaLnBrk="1" hangingPunct="1"/>
            <a:r>
              <a:rPr lang="en-US" altLang="en-US" sz="3200" dirty="0" smtClean="0">
                <a:latin typeface="Corbel" panose="020B0503020204020204" pitchFamily="34" charset="0"/>
              </a:rPr>
              <a:t>Data Science in L.A.'s “Silicon Beach”: “Shadow” Vocation or “Emergent” Profession? </a:t>
            </a:r>
            <a:endParaRPr lang="en-US" altLang="en-US" sz="3200" b="1" dirty="0" smtClean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62250" y="3722688"/>
            <a:ext cx="5715000" cy="1676400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en-US" altLang="en-US" sz="2400" i="1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Wayne Smith, Ph.D</a:t>
            </a:r>
            <a:r>
              <a:rPr lang="en-US" altLang="en-US" sz="240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 of Management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CSU Northridge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ws@csun.edu</a:t>
            </a:r>
          </a:p>
        </p:txBody>
      </p:sp>
      <p:sp>
        <p:nvSpPr>
          <p:cNvPr id="3076" name="Rectangle 2"/>
          <p:cNvSpPr txBox="1">
            <a:spLocks noChangeArrowheads="1"/>
          </p:cNvSpPr>
          <p:nvPr/>
        </p:nvSpPr>
        <p:spPr bwMode="auto">
          <a:xfrm>
            <a:off x="684213" y="1784350"/>
            <a:ext cx="7772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2015 CSU-POM Conference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CSU Northridge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28 February 2015</a:t>
            </a:r>
          </a:p>
        </p:txBody>
      </p:sp>
      <p:sp>
        <p:nvSpPr>
          <p:cNvPr id="3077" name="Rectangle 2"/>
          <p:cNvSpPr txBox="1">
            <a:spLocks noChangeArrowheads="1"/>
          </p:cNvSpPr>
          <p:nvPr/>
        </p:nvSpPr>
        <p:spPr bwMode="auto">
          <a:xfrm>
            <a:off x="381000" y="5981700"/>
            <a:ext cx="8382000" cy="49530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PPT is available at:  </a:t>
            </a:r>
            <a:r>
              <a:rPr lang="en-US" alt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</a:t>
            </a:r>
            <a:r>
              <a:rPr lang="en-US" altLang="en-US" sz="24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smithw.org/csupom.pdf</a:t>
            </a:r>
            <a:endParaRPr lang="en-US" altLang="en-US" sz="24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07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524000"/>
            <a:ext cx="28082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0"/>
            <a:ext cx="6400800" cy="682972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738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1642"/>
            <a:ext cx="8839200" cy="675635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32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4533"/>
            <a:ext cx="6396446" cy="67934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411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6629400" cy="68275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60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6199"/>
            <a:ext cx="4724400" cy="67053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194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47" y="948047"/>
            <a:ext cx="8161905" cy="4961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6383" y="6253934"/>
            <a:ext cx="692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Source</a:t>
            </a:r>
            <a:r>
              <a:rPr lang="en-US" sz="1600" dirty="0" smtClean="0"/>
              <a:t>: Job Outlook 2014, National Association of College and Employers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261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The </a:t>
            </a:r>
            <a:r>
              <a:rPr lang="en-US" altLang="en-US" sz="4000" i="1" u="sng" dirty="0" smtClean="0"/>
              <a:t>New</a:t>
            </a:r>
            <a:r>
              <a:rPr lang="en-US" altLang="en-US" sz="4000" dirty="0" smtClean="0"/>
              <a:t> “Service” Economy in CA?</a:t>
            </a:r>
            <a:endParaRPr lang="en-US" altLang="en-US" sz="2800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smtClean="0"/>
              <a:t>15 CA Community Colleges will offer Bachelor’s Degrees beginning in 2017.</a:t>
            </a:r>
          </a:p>
          <a:p>
            <a:endParaRPr lang="en-US" altLang="en-US" sz="1600" smtClean="0"/>
          </a:p>
          <a:p>
            <a:r>
              <a:rPr lang="en-US" altLang="en-US" sz="1600" b="1" smtClean="0"/>
              <a:t>Airframe manufacturing technology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2"/>
              </a:rPr>
              <a:t>Antelope Valley College</a:t>
            </a:r>
            <a:endParaRPr lang="en-US" altLang="en-US" sz="1600" smtClean="0"/>
          </a:p>
          <a:p>
            <a:r>
              <a:rPr lang="en-US" altLang="en-US" sz="1600" b="1" smtClean="0"/>
              <a:t>Industrial automation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3"/>
              </a:rPr>
              <a:t>Bakersfield College</a:t>
            </a:r>
            <a:endParaRPr lang="en-US" altLang="en-US" sz="1600" smtClean="0"/>
          </a:p>
          <a:p>
            <a:r>
              <a:rPr lang="en-US" altLang="en-US" sz="1600" b="1" smtClean="0"/>
              <a:t>Emergency services and allied health systems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4"/>
              </a:rPr>
              <a:t>Crafton Hills College</a:t>
            </a:r>
            <a:endParaRPr lang="en-US" altLang="en-US" sz="1600" smtClean="0"/>
          </a:p>
          <a:p>
            <a:r>
              <a:rPr lang="en-US" altLang="en-US" sz="1600" b="1" smtClean="0"/>
              <a:t>Mortuary science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5"/>
              </a:rPr>
              <a:t>Cypress College</a:t>
            </a:r>
            <a:endParaRPr lang="en-US" altLang="en-US" sz="1600" smtClean="0"/>
          </a:p>
          <a:p>
            <a:r>
              <a:rPr lang="en-US" altLang="en-US" sz="1600" b="1" smtClean="0"/>
              <a:t>Equine industry</a:t>
            </a:r>
            <a:r>
              <a:rPr lang="en-US" altLang="en-US" sz="1600" smtClean="0"/>
              <a:t>, Feather River College</a:t>
            </a:r>
          </a:p>
          <a:p>
            <a:r>
              <a:rPr lang="en-US" altLang="en-US" sz="1600" b="1" smtClean="0"/>
              <a:t>Dental hygiene</a:t>
            </a:r>
            <a:r>
              <a:rPr lang="en-US" altLang="en-US" sz="1600" smtClean="0"/>
              <a:t>, Foothill College and West Los </a:t>
            </a:r>
            <a:r>
              <a:rPr lang="en-US" altLang="en-US" sz="1600" smtClean="0">
                <a:hlinkClick r:id="rId6"/>
              </a:rPr>
              <a:t>Angeles College</a:t>
            </a:r>
            <a:endParaRPr lang="en-US" altLang="en-US" sz="1600" smtClean="0"/>
          </a:p>
          <a:p>
            <a:r>
              <a:rPr lang="en-US" altLang="en-US" sz="1600" b="1" smtClean="0"/>
              <a:t>Bio-manufacturing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7"/>
              </a:rPr>
              <a:t>Mira Costa College</a:t>
            </a:r>
            <a:endParaRPr lang="en-US" altLang="en-US" sz="1600" smtClean="0"/>
          </a:p>
          <a:p>
            <a:r>
              <a:rPr lang="en-US" altLang="en-US" sz="1600" b="1" smtClean="0"/>
              <a:t>Respiratory care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8"/>
              </a:rPr>
              <a:t>Modesto Junior College</a:t>
            </a:r>
            <a:r>
              <a:rPr lang="en-US" altLang="en-US" sz="1600" smtClean="0"/>
              <a:t> and Skyline College</a:t>
            </a:r>
          </a:p>
          <a:p>
            <a:r>
              <a:rPr lang="en-US" altLang="en-US" sz="1600" b="1" smtClean="0"/>
              <a:t>Automotive technology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9"/>
              </a:rPr>
              <a:t>Rio Hondo College</a:t>
            </a:r>
            <a:endParaRPr lang="en-US" altLang="en-US" sz="1600" smtClean="0"/>
          </a:p>
          <a:p>
            <a:r>
              <a:rPr lang="en-US" altLang="en-US" sz="1600" b="1" smtClean="0"/>
              <a:t>Health information management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0"/>
              </a:rPr>
              <a:t>Mesa College</a:t>
            </a:r>
            <a:endParaRPr lang="en-US" altLang="en-US" sz="1600" smtClean="0"/>
          </a:p>
          <a:p>
            <a:r>
              <a:rPr lang="en-US" altLang="en-US" sz="1600" b="1" smtClean="0"/>
              <a:t>Occupational studies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1"/>
              </a:rPr>
              <a:t>Santa Ana College</a:t>
            </a:r>
            <a:endParaRPr lang="en-US" altLang="en-US" sz="1600" smtClean="0"/>
          </a:p>
          <a:p>
            <a:r>
              <a:rPr lang="en-US" altLang="en-US" sz="1600" b="1" smtClean="0"/>
              <a:t>Interaction design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2"/>
              </a:rPr>
              <a:t>Santa Monica College</a:t>
            </a:r>
            <a:endParaRPr lang="en-US" altLang="en-US" sz="1600" smtClean="0"/>
          </a:p>
          <a:p>
            <a:r>
              <a:rPr lang="en-US" altLang="en-US" sz="1600" b="1" smtClean="0"/>
              <a:t>Health information management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3"/>
              </a:rPr>
              <a:t>Shasta College</a:t>
            </a:r>
            <a:endParaRPr lang="en-US" altLang="en-US" sz="1600" smtClean="0"/>
          </a:p>
          <a:p>
            <a:endParaRPr lang="en-US" altLang="en-US" sz="1600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405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405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405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02079-7390-46A3-9005-AB5CB9E0AE0F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53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  <p:bldP spid="1331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8986368" cy="6705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35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Open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observation an </a:t>
            </a:r>
            <a:r>
              <a:rPr lang="en-US" altLang="en-US" sz="1800" i="1" dirty="0" smtClean="0">
                <a:ea typeface="Calibri" panose="020F0502020204030204" pitchFamily="34" charset="0"/>
              </a:rPr>
              <a:t>itinerant, ephemeral fad</a:t>
            </a:r>
            <a:r>
              <a:rPr lang="en-US" altLang="en-US" sz="1800" dirty="0" smtClean="0">
                <a:ea typeface="Calibri" panose="020F0502020204030204" pitchFamily="34" charset="0"/>
              </a:rPr>
              <a:t> or a </a:t>
            </a:r>
            <a:r>
              <a:rPr lang="en-US" altLang="en-US" sz="1800" i="1" dirty="0" smtClean="0">
                <a:ea typeface="Calibri" panose="020F0502020204030204" pitchFamily="34" charset="0"/>
              </a:rPr>
              <a:t>persistent structure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eco-system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geographic-specific</a:t>
            </a:r>
            <a:r>
              <a:rPr lang="en-US" altLang="en-US" sz="1800" dirty="0" smtClean="0">
                <a:ea typeface="Calibri" panose="020F0502020204030204" pitchFamily="34" charset="0"/>
              </a:rPr>
              <a:t> or due to its virtual nature, </a:t>
            </a:r>
            <a:r>
              <a:rPr lang="en-US" altLang="en-US" sz="1800" i="1" dirty="0" smtClean="0">
                <a:ea typeface="Calibri" panose="020F0502020204030204" pitchFamily="34" charset="0"/>
              </a:rPr>
              <a:t>widespread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i="1" dirty="0" smtClean="0">
                <a:ea typeface="Calibri" panose="020F0502020204030204" pitchFamily="34" charset="0"/>
              </a:rPr>
              <a:t>Vis-à-vis</a:t>
            </a:r>
            <a:r>
              <a:rPr lang="en-US" altLang="en-US" sz="1800" dirty="0" smtClean="0">
                <a:ea typeface="Calibri" panose="020F0502020204030204" pitchFamily="34" charset="0"/>
              </a:rPr>
              <a:t> other paid work, is this type of work off-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shorable</a:t>
            </a:r>
            <a:r>
              <a:rPr lang="en-US" altLang="en-US" sz="1800" dirty="0" smtClean="0">
                <a:ea typeface="Calibri" panose="020F0502020204030204" pitchFamily="34" charset="0"/>
              </a:rPr>
              <a:t> over time?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If this sector is indeed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growing</a:t>
            </a:r>
            <a:r>
              <a:rPr lang="en-US" altLang="en-US" sz="1800" dirty="0" smtClean="0">
                <a:ea typeface="Calibri" panose="020F0502020204030204" pitchFamily="34" charset="0"/>
              </a:rPr>
              <a:t>, is it still just a </a:t>
            </a:r>
            <a:r>
              <a:rPr lang="en-US" altLang="en-US" sz="1800" i="1" dirty="0" smtClean="0">
                <a:ea typeface="Calibri" panose="020F0502020204030204" pitchFamily="34" charset="0"/>
              </a:rPr>
              <a:t>small part</a:t>
            </a:r>
            <a:r>
              <a:rPr lang="en-US" altLang="en-US" sz="1800" dirty="0" smtClean="0">
                <a:ea typeface="Calibri" panose="020F0502020204030204" pitchFamily="34" charset="0"/>
              </a:rPr>
              <a:t> of the economy anyway?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phenomenon (like some other aspects of IT)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gender-skewed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Does the evidence suggest privileging </a:t>
            </a:r>
            <a:r>
              <a:rPr lang="en-US" altLang="en-US" sz="1800" i="1" dirty="0" smtClean="0">
                <a:ea typeface="Calibri" panose="020F0502020204030204" pitchFamily="34" charset="0"/>
              </a:rPr>
              <a:t>competencies</a:t>
            </a:r>
            <a:r>
              <a:rPr lang="en-US" altLang="en-US" sz="1800" dirty="0" smtClean="0">
                <a:ea typeface="Calibri" panose="020F0502020204030204" pitchFamily="34" charset="0"/>
              </a:rPr>
              <a:t> over </a:t>
            </a:r>
            <a:r>
              <a:rPr lang="en-US" altLang="en-US" sz="1800" i="1" dirty="0" smtClean="0">
                <a:ea typeface="Calibri" panose="020F0502020204030204" pitchFamily="34" charset="0"/>
              </a:rPr>
              <a:t>degrees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my experience with these “professionals”, ultimately, the triumph of </a:t>
            </a:r>
            <a:r>
              <a:rPr lang="en-US" altLang="en-US" sz="1800" i="1" dirty="0" smtClean="0">
                <a:ea typeface="Calibri" panose="020F0502020204030204" pitchFamily="34" charset="0"/>
              </a:rPr>
              <a:t>practice</a:t>
            </a:r>
            <a:r>
              <a:rPr lang="en-US" altLang="en-US" sz="1800" dirty="0" smtClean="0">
                <a:ea typeface="Calibri" panose="020F0502020204030204" pitchFamily="34" charset="0"/>
              </a:rPr>
              <a:t> over </a:t>
            </a:r>
            <a:r>
              <a:rPr lang="en-US" altLang="en-US" sz="1800" i="1" dirty="0" smtClean="0">
                <a:ea typeface="Calibri" panose="020F0502020204030204" pitchFamily="34" charset="0"/>
              </a:rPr>
              <a:t>theory</a:t>
            </a:r>
            <a:r>
              <a:rPr lang="en-US" altLang="en-US" sz="1800" dirty="0" smtClean="0">
                <a:ea typeface="Calibri" panose="020F0502020204030204" pitchFamily="34" charset="0"/>
              </a:rPr>
              <a:t> (as seen from the perspective of a prospective, potentially confused </a:t>
            </a:r>
            <a:r>
              <a:rPr lang="en-US" altLang="en-US" sz="1800" i="1" dirty="0" smtClean="0">
                <a:ea typeface="Calibri" panose="020F0502020204030204" pitchFamily="34" charset="0"/>
              </a:rPr>
              <a:t>soon-to-be-in-some-debt-from-a-student-loan</a:t>
            </a:r>
            <a:r>
              <a:rPr lang="en-US" altLang="en-US" sz="1800" dirty="0" smtClean="0">
                <a:ea typeface="Calibri" panose="020F0502020204030204" pitchFamily="34" charset="0"/>
              </a:rPr>
              <a:t> CSU student)?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72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Calibri" panose="020F0502020204030204" pitchFamily="34" charset="0"/>
              </a:rPr>
              <a:t>Open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Without college degrees, how will these “data scientists” eventually lead/be ethical/well-rounded, etc. over a 40-year career arc?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Licensing? Certifications? “Badges”?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How will they get promoted?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Can they can just enroll into holistic B.S./B.A. (pre-M.S./M.B.A.) programs later in life?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If applied math, computer science, statistics, and business strategy were all individual degrees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before</a:t>
            </a:r>
            <a:r>
              <a:rPr lang="en-US" altLang="en-US" sz="1400" dirty="0" smtClean="0">
                <a:ea typeface="Calibri" panose="020F0502020204030204" pitchFamily="34" charset="0"/>
              </a:rPr>
              <a:t>, then how do we make a single “data science” degree (all of them together) </a:t>
            </a:r>
            <a:r>
              <a:rPr lang="en-US" altLang="en-US" sz="1400" i="1" dirty="0" smtClean="0">
                <a:ea typeface="Calibri" panose="020F0502020204030204" pitchFamily="34" charset="0"/>
              </a:rPr>
              <a:t>now</a:t>
            </a:r>
            <a:r>
              <a:rPr lang="en-US" altLang="en-US" sz="14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What is the role of Ph.D.’s and academics (other than paid consulting)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If we help (e.g., lectures, provide experts, networking, etc.), are we, in fact, directly or inadvertently helping young folks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not</a:t>
            </a:r>
            <a:r>
              <a:rPr lang="en-US" altLang="en-US" sz="1400" dirty="0" smtClean="0">
                <a:ea typeface="Calibri" panose="020F0502020204030204" pitchFamily="34" charset="0"/>
              </a:rPr>
              <a:t> go to College?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What do we tell our Deans and Provosts about our deep involvement with individuals who aren’t in going to college?</a:t>
            </a:r>
          </a:p>
          <a:p>
            <a:pPr marL="0" indent="0" eaLnBrk="1" hangingPunct="1">
              <a:buNone/>
            </a:pPr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Isn’t this phenomenon, if evident, just a new version of (yet on more) vocation?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And the CA Master Plan, much less the CSU, “educate” individuals (non-professionals) into vocations.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Does any of this matter to our programs in either the short-run or long-run?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Your thoughts?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8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Calibri" panose="020F0502020204030204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Background/Preliminaries</a:t>
            </a:r>
          </a:p>
          <a:p>
            <a:pPr eaLnBrk="1" hangingPunct="1"/>
            <a:endParaRPr lang="en-US" altLang="en-US" sz="20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I apologize…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“cloud computing”, “big data”, “marketing analytics”, and worse of all, “data science”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These are </a:t>
            </a:r>
            <a:r>
              <a:rPr lang="en-US" altLang="en-US" sz="1600" i="1" dirty="0" smtClean="0">
                <a:ea typeface="Calibri" panose="020F0502020204030204" pitchFamily="34" charset="0"/>
              </a:rPr>
              <a:t>industry</a:t>
            </a:r>
            <a:r>
              <a:rPr lang="en-US" altLang="en-US" sz="1600" dirty="0" smtClean="0">
                <a:ea typeface="Calibri" panose="020F0502020204030204" pitchFamily="34" charset="0"/>
              </a:rPr>
              <a:t> “terms”, not ours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I prefer decision-support systems, </a:t>
            </a:r>
            <a:r>
              <a:rPr lang="en-US" altLang="en-US" sz="1600" i="1" dirty="0" smtClean="0">
                <a:ea typeface="Calibri" panose="020F0502020204030204" pitchFamily="34" charset="0"/>
              </a:rPr>
              <a:t>predictive modeling,</a:t>
            </a:r>
            <a:r>
              <a:rPr lang="en-US" altLang="en-US" sz="1600" dirty="0" smtClean="0">
                <a:ea typeface="Calibri" panose="020F0502020204030204" pitchFamily="34" charset="0"/>
              </a:rPr>
              <a:t> </a:t>
            </a:r>
            <a:r>
              <a:rPr lang="en-US" altLang="en-US" sz="1600" i="1" dirty="0">
                <a:ea typeface="Calibri" panose="020F0502020204030204" pitchFamily="34" charset="0"/>
              </a:rPr>
              <a:t>statistical computing, </a:t>
            </a:r>
            <a:r>
              <a:rPr lang="en-US" altLang="en-US" sz="1600" dirty="0" smtClean="0">
                <a:ea typeface="Calibri" panose="020F0502020204030204" pitchFamily="34" charset="0"/>
              </a:rPr>
              <a:t>and </a:t>
            </a:r>
            <a:r>
              <a:rPr lang="en-US" altLang="en-US" sz="1600" i="1" dirty="0" smtClean="0">
                <a:ea typeface="Calibri" panose="020F0502020204030204" pitchFamily="34" charset="0"/>
              </a:rPr>
              <a:t>mathematical optimization</a:t>
            </a:r>
            <a:r>
              <a:rPr lang="en-US" altLang="en-US" sz="1600" dirty="0" smtClean="0">
                <a:ea typeface="Calibri" panose="020F0502020204030204" pitchFamily="34" charset="0"/>
              </a:rPr>
              <a:t>, but most of the folks I routinely work with prefer the term “data science” (I suppose we might agree on the terms </a:t>
            </a:r>
            <a:r>
              <a:rPr lang="en-US" altLang="en-US" sz="1600" i="1" dirty="0" smtClean="0">
                <a:ea typeface="Calibri" panose="020F0502020204030204" pitchFamily="34" charset="0"/>
              </a:rPr>
              <a:t>analytics</a:t>
            </a:r>
            <a:r>
              <a:rPr lang="en-US" altLang="en-US" sz="1600" dirty="0" smtClean="0">
                <a:ea typeface="Calibri" panose="020F0502020204030204" pitchFamily="34" charset="0"/>
              </a:rPr>
              <a:t> and </a:t>
            </a:r>
            <a:r>
              <a:rPr lang="en-US" altLang="en-US" sz="1600" i="1" dirty="0" smtClean="0">
                <a:ea typeface="Calibri" panose="020F0502020204030204" pitchFamily="34" charset="0"/>
              </a:rPr>
              <a:t>visualization</a:t>
            </a:r>
            <a:r>
              <a:rPr lang="en-US" altLang="en-US" sz="1600" dirty="0" smtClean="0">
                <a:ea typeface="Calibri" panose="020F0502020204030204" pitchFamily="34" charset="0"/>
              </a:rPr>
              <a:t>.)</a:t>
            </a:r>
            <a:endParaRPr lang="en-US" altLang="en-US" sz="1600" i="1" dirty="0" smtClean="0">
              <a:ea typeface="Calibri" panose="020F0502020204030204" pitchFamily="34" charset="0"/>
            </a:endParaRPr>
          </a:p>
          <a:p>
            <a:pPr eaLnBrk="1" hangingPunct="1"/>
            <a:endParaRPr lang="en-US" altLang="en-US" sz="20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I am on the steering committee for the LA R/Data science </a:t>
            </a:r>
            <a:r>
              <a:rPr lang="en-US" altLang="en-US" sz="2000" dirty="0" err="1" smtClean="0">
                <a:ea typeface="Calibri" panose="020F0502020204030204" pitchFamily="34" charset="0"/>
              </a:rPr>
              <a:t>Meetup</a:t>
            </a:r>
            <a:r>
              <a:rPr lang="en-US" altLang="en-US" sz="2000" dirty="0" smtClean="0">
                <a:ea typeface="Calibri" panose="020F0502020204030204" pitchFamily="34" charset="0"/>
              </a:rPr>
              <a:t> group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There are a few other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Ph.D.s</a:t>
            </a:r>
            <a:r>
              <a:rPr lang="en-US" altLang="en-US" sz="1600" dirty="0" smtClean="0">
                <a:ea typeface="Calibri" panose="020F0502020204030204" pitchFamily="34" charset="0"/>
              </a:rPr>
              <a:t> heavily involved too—Szilard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Pafka</a:t>
            </a:r>
            <a:r>
              <a:rPr lang="en-US" altLang="en-US" sz="1600" dirty="0" smtClean="0">
                <a:ea typeface="Calibri" panose="020F0502020204030204" pitchFamily="34" charset="0"/>
              </a:rPr>
              <a:t> (primary), David McArthur, Rob Gould, Jeremy Miles, Tim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Triche</a:t>
            </a:r>
            <a:r>
              <a:rPr lang="en-US" altLang="en-US" sz="1600" dirty="0" smtClean="0">
                <a:ea typeface="Calibri" panose="020F0502020204030204" pitchFamily="34" charset="0"/>
              </a:rPr>
              <a:t>, and others</a:t>
            </a:r>
          </a:p>
          <a:p>
            <a:pPr lvl="1"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Opportunities and Challenges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Is there a </a:t>
            </a:r>
            <a:r>
              <a:rPr lang="en-US" altLang="en-US" sz="1600" dirty="0" smtClean="0">
                <a:ea typeface="Calibri" panose="020F0502020204030204" pitchFamily="34" charset="0"/>
              </a:rPr>
              <a:t>perturbation (disequilibrium) in this labor market?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What should be our institutional role (if any) in this community?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Are we witnessing the emergence of a new </a:t>
            </a:r>
            <a:r>
              <a:rPr lang="en-US" altLang="en-US" sz="1600" i="1" dirty="0" smtClean="0">
                <a:ea typeface="Calibri" panose="020F0502020204030204" pitchFamily="34" charset="0"/>
              </a:rPr>
              <a:t>data guild</a:t>
            </a:r>
            <a:r>
              <a:rPr lang="en-US" altLang="en-US" sz="1600" dirty="0" smtClean="0">
                <a:ea typeface="Calibri" panose="020F0502020204030204" pitchFamily="34" charset="0"/>
              </a:rPr>
              <a:t> in the service economy?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Los Angeles Economic Development Corporation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High Tech in LA (October, 2014)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  <a:hlinkClick r:id="rId2"/>
              </a:rPr>
              <a:t>http</a:t>
            </a:r>
            <a:r>
              <a:rPr lang="en-US" altLang="en-US" sz="1400" dirty="0">
                <a:ea typeface="Calibri" panose="020F0502020204030204" pitchFamily="34" charset="0"/>
                <a:hlinkClick r:id="rId2"/>
              </a:rPr>
              <a:t>://</a:t>
            </a:r>
            <a:r>
              <a:rPr lang="en-US" altLang="en-US" sz="1400" dirty="0" smtClean="0">
                <a:ea typeface="Calibri" panose="020F0502020204030204" pitchFamily="34" charset="0"/>
                <a:hlinkClick r:id="rId2"/>
              </a:rPr>
              <a:t>laedc.org/wp-content/uploads/2014/10/High-Tech-in-LA_20141006_FF.pdf</a:t>
            </a:r>
            <a:endParaRPr lang="en-US" altLang="en-US" sz="1400" dirty="0" smtClean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50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Explanations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Behavioral Economics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“Extreme Discounting”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Overweighting of </a:t>
            </a:r>
            <a:r>
              <a:rPr lang="en-US" altLang="en-US" sz="1400" i="1" dirty="0" smtClean="0">
                <a:ea typeface="Calibri" panose="020F0502020204030204" pitchFamily="34" charset="0"/>
              </a:rPr>
              <a:t>short-term preferences </a:t>
            </a:r>
            <a:r>
              <a:rPr lang="en-US" altLang="en-US" sz="1400" dirty="0" smtClean="0">
                <a:ea typeface="Calibri" panose="020F0502020204030204" pitchFamily="34" charset="0"/>
              </a:rPr>
              <a:t>and underweighting of </a:t>
            </a:r>
            <a:r>
              <a:rPr lang="en-US" altLang="en-US" sz="1400" i="1" dirty="0" smtClean="0">
                <a:ea typeface="Calibri" panose="020F0502020204030204" pitchFamily="34" charset="0"/>
              </a:rPr>
              <a:t>long-term goals</a:t>
            </a:r>
          </a:p>
          <a:p>
            <a:pPr eaLnBrk="1" hangingPunct="1"/>
            <a:r>
              <a:rPr lang="en-US" sz="1800" dirty="0" smtClean="0"/>
              <a:t>Finance</a:t>
            </a:r>
            <a:endParaRPr lang="en-US" sz="1800" dirty="0"/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“Loan-to-Value”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“I might not do </a:t>
            </a:r>
            <a:r>
              <a:rPr lang="en-US" altLang="en-US" sz="1400" i="1" dirty="0" smtClean="0">
                <a:ea typeface="Calibri" panose="020F0502020204030204" pitchFamily="34" charset="0"/>
              </a:rPr>
              <a:t>well</a:t>
            </a:r>
            <a:r>
              <a:rPr lang="en-US" altLang="en-US" sz="1400" dirty="0" smtClean="0">
                <a:ea typeface="Calibri" panose="020F0502020204030204" pitchFamily="34" charset="0"/>
              </a:rPr>
              <a:t>, but at least I’m not in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debt</a:t>
            </a:r>
            <a:r>
              <a:rPr lang="en-US" altLang="en-US" sz="1400" dirty="0" smtClean="0">
                <a:ea typeface="Calibri" panose="020F0502020204030204" pitchFamily="34" charset="0"/>
              </a:rPr>
              <a:t>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Educational Psychology</a:t>
            </a:r>
            <a:endParaRPr lang="en-US" sz="1800" dirty="0"/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“You don’t know me!”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“UC, CSU, and CCC’s teach mostly theories and I mostly just learn how to write papers there.”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Political Science</a:t>
            </a:r>
            <a:endParaRPr lang="en-US" sz="1800" dirty="0"/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“Help! I’m scared and confused!”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“If I don’t take this job, someone with an H1-B visa might.”</a:t>
            </a:r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Statistics</a:t>
            </a:r>
            <a:endParaRPr lang="en-US" sz="1800" dirty="0"/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“As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n</a:t>
            </a:r>
            <a:r>
              <a:rPr lang="en-US" altLang="en-US" sz="1400" dirty="0" smtClean="0">
                <a:ea typeface="Calibri" panose="020F0502020204030204" pitchFamily="34" charset="0"/>
              </a:rPr>
              <a:t> -&gt; N, I get asymptotically closer to rejecting falsity.”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“If I </a:t>
            </a:r>
            <a:r>
              <a:rPr lang="en-US" altLang="en-US" sz="1400" dirty="0" smtClean="0">
                <a:ea typeface="Calibri" panose="020F0502020204030204" pitchFamily="34" charset="0"/>
              </a:rPr>
              <a:t>have more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data</a:t>
            </a:r>
            <a:r>
              <a:rPr lang="en-US" altLang="en-US" sz="1400" dirty="0" smtClean="0">
                <a:ea typeface="Calibri" panose="020F0502020204030204" pitchFamily="34" charset="0"/>
              </a:rPr>
              <a:t>, then I have proportionally more </a:t>
            </a:r>
            <a:r>
              <a:rPr lang="en-US" altLang="en-US" sz="1400" i="1" dirty="0" smtClean="0">
                <a:ea typeface="Calibri" panose="020F0502020204030204" pitchFamily="34" charset="0"/>
              </a:rPr>
              <a:t>information</a:t>
            </a:r>
            <a:r>
              <a:rPr lang="en-US" altLang="en-US" sz="1400" dirty="0" smtClean="0">
                <a:ea typeface="Calibri" panose="020F0502020204030204" pitchFamily="34" charset="0"/>
              </a:rPr>
              <a:t>.”</a:t>
            </a:r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Historiography</a:t>
            </a:r>
            <a:endParaRPr lang="en-US" sz="1800" dirty="0"/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“Merchant Guilds”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Trades[men] and crafts[men] have always created </a:t>
            </a:r>
            <a:r>
              <a:rPr lang="en-US" altLang="en-US" sz="1400" dirty="0" smtClean="0">
                <a:ea typeface="Calibri" panose="020F0502020204030204" pitchFamily="34" charset="0"/>
              </a:rPr>
              <a:t>local, persistent, supportive </a:t>
            </a:r>
            <a:r>
              <a:rPr lang="en-US" altLang="en-US" sz="1400" i="1" dirty="0" smtClean="0">
                <a:ea typeface="Calibri" panose="020F0502020204030204" pitchFamily="34" charset="0"/>
              </a:rPr>
              <a:t>communities</a:t>
            </a:r>
            <a:r>
              <a:rPr lang="en-US" altLang="en-US" sz="1400" dirty="0" smtClean="0">
                <a:ea typeface="Calibri" panose="020F0502020204030204" pitchFamily="34" charset="0"/>
              </a:rPr>
              <a:t>.</a:t>
            </a:r>
            <a:endParaRPr lang="en-US" altLang="en-US" sz="14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833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6199"/>
            <a:ext cx="7315200" cy="67558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45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847138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228600" y="6400800"/>
            <a:ext cx="8770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http://www.latimes.com/business/la-fi-silicon-valley-south-20150118-story.html#page=1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ahoo is joining the high-tech cluster that has sprouted in Playa Vi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93815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Coordination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i="1" dirty="0" smtClean="0">
                <a:ea typeface="Calibri" panose="020F0502020204030204" pitchFamily="34" charset="0"/>
              </a:rPr>
              <a:t>Monthly </a:t>
            </a:r>
            <a:r>
              <a:rPr lang="en-US" altLang="en-US" sz="2000" i="1" dirty="0" err="1" smtClean="0">
                <a:ea typeface="Calibri" panose="020F0502020204030204" pitchFamily="34" charset="0"/>
              </a:rPr>
              <a:t>Meetups</a:t>
            </a:r>
            <a:r>
              <a:rPr lang="en-US" altLang="en-US" sz="2000" dirty="0" smtClean="0">
                <a:ea typeface="Calibri" panose="020F0502020204030204" pitchFamily="34" charset="0"/>
              </a:rPr>
              <a:t> (physical, not virtual)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E.g., </a:t>
            </a:r>
            <a:r>
              <a:rPr lang="en-US" altLang="en-US" sz="1600" dirty="0" smtClean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www.datascience.la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Monthly meetings (50-200 people)</a:t>
            </a:r>
          </a:p>
          <a:p>
            <a:pPr lvl="1"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By </a:t>
            </a:r>
            <a:r>
              <a:rPr lang="en-US" altLang="en-US" sz="1600" dirty="0">
                <a:ea typeface="Calibri" panose="020F0502020204030204" pitchFamily="34" charset="0"/>
              </a:rPr>
              <a:t>language/platform/environment: R, Python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By </a:t>
            </a:r>
            <a:r>
              <a:rPr lang="en-US" altLang="en-US" sz="1600" dirty="0" smtClean="0">
                <a:ea typeface="Calibri" panose="020F0502020204030204" pitchFamily="34" charset="0"/>
              </a:rPr>
              <a:t>technology/workflow</a:t>
            </a:r>
            <a:r>
              <a:rPr lang="en-US" altLang="en-US" sz="1600" dirty="0">
                <a:ea typeface="Calibri" panose="020F0502020204030204" pitchFamily="34" charset="0"/>
              </a:rPr>
              <a:t>: Visualization, DW/BI, Machine Learning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By </a:t>
            </a:r>
            <a:r>
              <a:rPr lang="en-US" altLang="en-US" sz="1600" dirty="0" smtClean="0">
                <a:ea typeface="Calibri" panose="020F0502020204030204" pitchFamily="34" charset="0"/>
              </a:rPr>
              <a:t>sector/domain: </a:t>
            </a:r>
            <a:r>
              <a:rPr lang="en-US" altLang="en-US" sz="1600" dirty="0" err="1">
                <a:ea typeface="Calibri" panose="020F0502020204030204" pitchFamily="34" charset="0"/>
              </a:rPr>
              <a:t>AdTech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FinTech</a:t>
            </a:r>
            <a:endParaRPr lang="en-US" altLang="en-US" sz="160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By management “level”: a few directors- and mangers-only events (by invitation)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1"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i="1" dirty="0" smtClean="0">
                <a:ea typeface="Calibri" panose="020F0502020204030204" pitchFamily="34" charset="0"/>
              </a:rPr>
              <a:t>Annual Conferences</a:t>
            </a:r>
            <a:r>
              <a:rPr lang="en-US" altLang="en-US" sz="2000" dirty="0" smtClean="0">
                <a:ea typeface="Calibri" panose="020F0502020204030204" pitchFamily="34" charset="0"/>
              </a:rPr>
              <a:t> (physical, not virtual)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E.g., </a:t>
            </a:r>
            <a:r>
              <a:rPr lang="en-US" altLang="en-US" sz="1600" dirty="0" smtClean="0">
                <a:ea typeface="Calibri" panose="020F0502020204030204" pitchFamily="34" charset="0"/>
              </a:rPr>
              <a:t>“Big Data camp” at Direct TV (El Segundo)</a:t>
            </a:r>
            <a:endParaRPr lang="en-US" altLang="en-US" sz="1600" dirty="0" smtClean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1" eaLnBrk="1" hangingPunct="1"/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http://insidebigdata.com/2014/06/03/free-conference-big-data-camp-2014/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Multiple, parallel tracks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V</a:t>
            </a:r>
            <a:r>
              <a:rPr lang="en-US" altLang="en-US" sz="1600" dirty="0" smtClean="0">
                <a:ea typeface="Calibri" panose="020F0502020204030204" pitchFamily="34" charset="0"/>
              </a:rPr>
              <a:t>endor support (all expenses covered fully)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Last three years’ attendance—200 (2013), 500 (2014), 800 expected (2015)</a:t>
            </a:r>
            <a:endParaRPr lang="en-US" altLang="en-US" sz="16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943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Calibri" panose="020F0502020204030204" pitchFamily="34" charset="0"/>
              </a:rPr>
              <a:t>R and/or other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COTS (Non-FOSS)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SAS, IBM SPSS, Stata, S-PLUS, BMDP,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Lisrel</a:t>
            </a:r>
            <a:r>
              <a:rPr lang="en-US" altLang="en-US" sz="1600" dirty="0" smtClean="0">
                <a:ea typeface="Calibri" panose="020F0502020204030204" pitchFamily="34" charset="0"/>
              </a:rPr>
              <a:t>, EQS, HLM, MPLUS,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SmartPLS</a:t>
            </a:r>
            <a:r>
              <a:rPr lang="en-US" altLang="en-US" sz="1600" dirty="0" smtClean="0">
                <a:ea typeface="Calibri" panose="020F0502020204030204" pitchFamily="34" charset="0"/>
              </a:rPr>
              <a:t>, …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Mathematica, @Risk, Excel add-ins, RATS,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Matlab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Simscript</a:t>
            </a:r>
            <a:r>
              <a:rPr lang="en-US" altLang="en-US" sz="1600" dirty="0" smtClean="0">
                <a:ea typeface="Calibri" panose="020F0502020204030204" pitchFamily="34" charset="0"/>
              </a:rPr>
              <a:t>, Arena,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IBM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Netezza</a:t>
            </a:r>
            <a:r>
              <a:rPr lang="en-US" altLang="en-US" sz="1600" dirty="0" smtClean="0">
                <a:ea typeface="Calibri" panose="020F0502020204030204" pitchFamily="34" charset="0"/>
              </a:rPr>
              <a:t>, MS Anal.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Srv</a:t>
            </a:r>
            <a:r>
              <a:rPr lang="en-US" altLang="en-US" sz="1600" dirty="0" smtClean="0">
                <a:ea typeface="Calibri" panose="020F0502020204030204" pitchFamily="34" charset="0"/>
              </a:rPr>
              <a:t>., Oracle Adv. Anal., Teradata Miner,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UCINET/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NVivo</a:t>
            </a:r>
            <a:r>
              <a:rPr lang="en-US" altLang="en-US" sz="1600" dirty="0" smtClean="0">
                <a:ea typeface="Calibri" panose="020F0502020204030204" pitchFamily="34" charset="0"/>
              </a:rPr>
              <a:t>/Tropes,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ConQuest</a:t>
            </a:r>
            <a:r>
              <a:rPr lang="en-US" altLang="en-US" sz="1600" dirty="0" smtClean="0">
                <a:ea typeface="Calibri" panose="020F0502020204030204" pitchFamily="34" charset="0"/>
              </a:rPr>
              <a:t>, ArcGIS,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IBM CPLEX, MOSEK, GUROBI, Frontline, etc.</a:t>
            </a: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FOSS/GNU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ea typeface="Calibri" panose="020F0502020204030204" pitchFamily="34" charset="0"/>
              </a:rPr>
              <a:t>Domain-specific?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GRETL/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xBUGS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Ggobi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Pajek</a:t>
            </a:r>
            <a:r>
              <a:rPr lang="en-US" altLang="en-US" sz="1600" dirty="0" smtClean="0">
                <a:ea typeface="Calibri" panose="020F0502020204030204" pitchFamily="34" charset="0"/>
              </a:rPr>
              <a:t>, lisp-stat,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Netlib</a:t>
            </a:r>
            <a:r>
              <a:rPr lang="en-US" altLang="en-US" sz="1600" dirty="0" smtClean="0">
                <a:ea typeface="Calibri" panose="020F0502020204030204" pitchFamily="34" charset="0"/>
              </a:rPr>
              <a:t>/BLAS/LAPACK/FFTPACK,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Sage, octave,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Scilab</a:t>
            </a:r>
            <a:r>
              <a:rPr lang="en-US" altLang="en-US" sz="1600" dirty="0" smtClean="0">
                <a:ea typeface="Calibri" panose="020F0502020204030204" pitchFamily="34" charset="0"/>
              </a:rPr>
              <a:t>, Java/Colt/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JFreeCharts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incanter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Protovis</a:t>
            </a:r>
            <a:r>
              <a:rPr lang="en-US" altLang="en-US" sz="1600" dirty="0" smtClean="0">
                <a:ea typeface="Calibri" panose="020F0502020204030204" pitchFamily="34" charset="0"/>
              </a:rPr>
              <a:t>, D3,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GNU LP, COIN-OR, NASTRAN/BLAS, NETLIB, WordNet,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statconn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ea typeface="Calibri" panose="020F0502020204030204" pitchFamily="34" charset="0"/>
              </a:rPr>
              <a:t>General-purpose?</a:t>
            </a:r>
            <a:endParaRPr lang="en-US" altLang="en-US" sz="2000" dirty="0" smtClean="0">
              <a:ea typeface="Calibri" panose="020F0502020204030204" pitchFamily="34" charset="0"/>
            </a:endParaRP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jQuery/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jqueryUI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flot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jstat</a:t>
            </a:r>
            <a:r>
              <a:rPr lang="en-US" altLang="en-US" sz="1600" dirty="0" smtClean="0">
                <a:ea typeface="Calibri" panose="020F0502020204030204" pitchFamily="34" charset="0"/>
              </a:rPr>
              <a:t>, BIRT,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RapidMiner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Pentaho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Apache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Solr</a:t>
            </a:r>
            <a:r>
              <a:rPr lang="en-US" altLang="en-US" sz="1600" dirty="0" smtClean="0">
                <a:ea typeface="Calibri" panose="020F0502020204030204" pitchFamily="34" charset="0"/>
              </a:rPr>
              <a:t>/Hadoop/Spark/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Lucene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OpenNLP</a:t>
            </a:r>
            <a:r>
              <a:rPr lang="en-US" altLang="en-US" sz="1600" dirty="0" smtClean="0">
                <a:ea typeface="Calibri" panose="020F0502020204030204" pitchFamily="34" charset="0"/>
              </a:rPr>
              <a:t>/Mahout/Velocity,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Python ― </a:t>
            </a:r>
            <a:r>
              <a:rPr lang="en-US" altLang="en-US" sz="1600" dirty="0" err="1">
                <a:ea typeface="Calibri" panose="020F0502020204030204" pitchFamily="34" charset="0"/>
              </a:rPr>
              <a:t>iPython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NumPy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matplotlib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statmodels</a:t>
            </a:r>
            <a:r>
              <a:rPr lang="en-US" altLang="en-US" sz="1600" dirty="0">
                <a:ea typeface="Calibri" panose="020F0502020204030204" pitchFamily="34" charset="0"/>
              </a:rPr>
              <a:t>/Blaze/</a:t>
            </a:r>
            <a:r>
              <a:rPr lang="en-US" altLang="en-US" sz="1600" dirty="0" err="1">
                <a:ea typeface="Calibri" panose="020F0502020204030204" pitchFamily="34" charset="0"/>
              </a:rPr>
              <a:t>Bokeh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scikit</a:t>
            </a:r>
            <a:r>
              <a:rPr lang="en-US" altLang="en-US" sz="1600" dirty="0">
                <a:ea typeface="Calibri" panose="020F0502020204030204" pitchFamily="34" charset="0"/>
              </a:rPr>
              <a:t>-learn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1257300" lvl="2" indent="-457200" eaLnBrk="1" hangingPunct="1"/>
            <a:r>
              <a:rPr lang="en-US" altLang="en-US" sz="1600" dirty="0">
                <a:ea typeface="Calibri" panose="020F0502020204030204" pitchFamily="34" charset="0"/>
              </a:rPr>
              <a:t>Julia ― </a:t>
            </a:r>
            <a:r>
              <a:rPr lang="en-US" altLang="en-US" sz="1600" dirty="0" smtClean="0">
                <a:ea typeface="Calibri" panose="020F0502020204030204" pitchFamily="34" charset="0"/>
              </a:rPr>
              <a:t>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iJulia</a:t>
            </a:r>
            <a:r>
              <a:rPr lang="en-US" altLang="en-US" sz="1600" dirty="0" smtClean="0">
                <a:ea typeface="Calibri" panose="020F0502020204030204" pitchFamily="34" charset="0"/>
              </a:rPr>
              <a:t>/Juno/</a:t>
            </a:r>
            <a:r>
              <a:rPr lang="en-US" sz="1600" dirty="0" err="1" smtClean="0"/>
              <a:t>MultivariateStats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MLBase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TimeSeries</a:t>
            </a:r>
            <a:r>
              <a:rPr lang="en-US" altLang="en-US" sz="1600" dirty="0" smtClean="0">
                <a:ea typeface="Calibri" panose="020F0502020204030204" pitchFamily="34" charset="0"/>
              </a:rPr>
              <a:t>/Gadfly/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JuMP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103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0183"/>
            <a:ext cx="8763000" cy="67278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124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1119</Words>
  <Application>Microsoft Office PowerPoint</Application>
  <PresentationFormat>On-screen Show (4:3)</PresentationFormat>
  <Paragraphs>147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Consolas</vt:lpstr>
      <vt:lpstr>Corbel</vt:lpstr>
      <vt:lpstr>Default Design</vt:lpstr>
      <vt:lpstr>Data Science in L.A.'s “Silicon Beach”: “Shadow” Vocation or “Emergent” Profession? </vt:lpstr>
      <vt:lpstr>Motivation</vt:lpstr>
      <vt:lpstr>Candidate Explanations</vt:lpstr>
      <vt:lpstr>PowerPoint Presentation</vt:lpstr>
      <vt:lpstr>PowerPoint Presentation</vt:lpstr>
      <vt:lpstr>PowerPoint Presentation</vt:lpstr>
      <vt:lpstr>Coordination</vt:lpstr>
      <vt:lpstr>R and/or other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New “Service” Economy in CA?</vt:lpstr>
      <vt:lpstr>PowerPoint Presentation</vt:lpstr>
      <vt:lpstr>Open Questions</vt:lpstr>
      <vt:lpstr>Open Questions</vt:lpstr>
      <vt:lpstr>Further Reading</vt:lpstr>
    </vt:vector>
  </TitlesOfParts>
  <Company>CSU, Northridge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in L.A.'s “Silicon Beach”: “Shadow” Vocation or “Emergent” Profession?</dc:title>
  <dc:creator>wsmith</dc:creator>
  <cp:lastModifiedBy>Smith, Wayne W</cp:lastModifiedBy>
  <cp:revision>161</cp:revision>
  <cp:lastPrinted>2013-12-28T01:30:23Z</cp:lastPrinted>
  <dcterms:created xsi:type="dcterms:W3CDTF">2010-10-28T16:48:55Z</dcterms:created>
  <dcterms:modified xsi:type="dcterms:W3CDTF">2015-02-12T17:46:38Z</dcterms:modified>
</cp:coreProperties>
</file>